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73" r:id="rId5"/>
    <p:sldId id="259" r:id="rId6"/>
    <p:sldId id="270" r:id="rId7"/>
    <p:sldId id="271" r:id="rId8"/>
    <p:sldId id="280" r:id="rId9"/>
    <p:sldId id="272" r:id="rId10"/>
    <p:sldId id="282" r:id="rId11"/>
    <p:sldId id="287" r:id="rId12"/>
    <p:sldId id="288" r:id="rId13"/>
    <p:sldId id="284" r:id="rId14"/>
    <p:sldId id="289" r:id="rId15"/>
    <p:sldId id="290" r:id="rId16"/>
    <p:sldId id="291" r:id="rId17"/>
    <p:sldId id="286" r:id="rId18"/>
    <p:sldId id="292" r:id="rId19"/>
    <p:sldId id="300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26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00" autoAdjust="0"/>
    <p:restoredTop sz="80581" autoAdjust="0"/>
  </p:normalViewPr>
  <p:slideViewPr>
    <p:cSldViewPr snapToGrid="0">
      <p:cViewPr varScale="1">
        <p:scale>
          <a:sx n="93" d="100"/>
          <a:sy n="93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6B148-16B5-4A23-893E-23AE86ADB783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A2558-0A36-4D48-9210-26DC2443BB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Getting started</a:t>
            </a:r>
          </a:p>
          <a:p>
            <a:r>
              <a:rPr lang="en-CA" dirty="0"/>
              <a:t>Refreshments available</a:t>
            </a:r>
          </a:p>
          <a:p>
            <a:r>
              <a:rPr lang="en-CA" dirty="0"/>
              <a:t>Thank audience</a:t>
            </a:r>
            <a:r>
              <a:rPr lang="en-CA" baseline="0" dirty="0"/>
              <a:t> for attending, thanks to committee (Dr. </a:t>
            </a:r>
            <a:r>
              <a:rPr lang="en-CA" baseline="0" dirty="0" err="1"/>
              <a:t>Casbeer</a:t>
            </a:r>
            <a:r>
              <a:rPr lang="en-CA" baseline="0" dirty="0"/>
              <a:t> for traveling)</a:t>
            </a:r>
          </a:p>
          <a:p>
            <a:endParaRPr lang="en-CA" baseline="0" dirty="0"/>
          </a:p>
          <a:p>
            <a:r>
              <a:rPr lang="en-CA" baseline="0" dirty="0"/>
              <a:t>Introduction to fixed wings</a:t>
            </a:r>
          </a:p>
          <a:p>
            <a:r>
              <a:rPr lang="en-CA" baseline="0" dirty="0"/>
              <a:t>Problem statement /objectives</a:t>
            </a:r>
          </a:p>
          <a:p>
            <a:r>
              <a:rPr lang="en-CA" baseline="0" dirty="0"/>
              <a:t>Literature review – motivated the problem statement</a:t>
            </a:r>
          </a:p>
          <a:p>
            <a:r>
              <a:rPr lang="en-CA" baseline="0" dirty="0"/>
              <a:t>Phases</a:t>
            </a:r>
          </a:p>
          <a:p>
            <a:r>
              <a:rPr lang="en-CA" baseline="0" dirty="0"/>
              <a:t>Timeline</a:t>
            </a:r>
          </a:p>
          <a:p>
            <a:r>
              <a:rPr lang="en-CA" baseline="0" dirty="0"/>
              <a:t>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6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Fixed wing UAVs</a:t>
            </a:r>
            <a:r>
              <a:rPr lang="en-CA" baseline="0" dirty="0"/>
              <a:t> are a category of robotic aircraft</a:t>
            </a:r>
          </a:p>
          <a:p>
            <a:r>
              <a:rPr lang="en-CA" baseline="0" dirty="0"/>
              <a:t>Remotely piloted</a:t>
            </a:r>
            <a:r>
              <a:rPr lang="en-US" baseline="0" dirty="0"/>
              <a:t> with the assistance of an on-board autopilot</a:t>
            </a:r>
          </a:p>
          <a:p>
            <a:r>
              <a:rPr lang="en-CA" baseline="0" dirty="0"/>
              <a:t>Autopilot maintains vehicle stability</a:t>
            </a:r>
          </a:p>
          <a:p>
            <a:r>
              <a:rPr lang="en-CA" baseline="0" dirty="0"/>
              <a:t>Carry out mission objectives</a:t>
            </a:r>
            <a:r>
              <a:rPr lang="en-US" baseline="0" dirty="0"/>
              <a:t> such as following waypoints</a:t>
            </a:r>
            <a:endParaRPr lang="en-CA" baseline="0" dirty="0"/>
          </a:p>
          <a:p>
            <a:r>
              <a:rPr lang="en-CA" baseline="0" dirty="0"/>
              <a:t>Waypoints are typically pre-planned before flight at a ground station</a:t>
            </a:r>
          </a:p>
          <a:p>
            <a:r>
              <a:rPr lang="en-CA" baseline="0" dirty="0"/>
              <a:t>Obstacles such as buildings, mountains, and general no-fly zones may be considered during planning</a:t>
            </a:r>
          </a:p>
          <a:p>
            <a:r>
              <a:rPr lang="en-CA" baseline="0" dirty="0"/>
              <a:t>During flight, unknown obstacles may be encountered which could require waypoints to be re-planned. </a:t>
            </a:r>
          </a:p>
          <a:p>
            <a:r>
              <a:rPr lang="en-CA" baseline="0" dirty="0"/>
              <a:t>The  UAV typically communicates with a ground station over radio to plan waypoints which may not always be possible</a:t>
            </a:r>
          </a:p>
          <a:p>
            <a:endParaRPr lang="en-CA" baseline="0" dirty="0"/>
          </a:p>
          <a:p>
            <a:r>
              <a:rPr lang="en-CA" baseline="0" dirty="0"/>
              <a:t>A possible solution is to use vector field guidance which combines path following with obstacle avoidance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0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Problem statement</a:t>
            </a:r>
          </a:p>
          <a:p>
            <a:endParaRPr lang="en-CA" dirty="0"/>
          </a:p>
          <a:p>
            <a:r>
              <a:rPr lang="en-CA" dirty="0"/>
              <a:t>Guidance</a:t>
            </a:r>
            <a:r>
              <a:rPr lang="en-CA" baseline="0" dirty="0"/>
              <a:t> between waypoints produced by an attractive vector field that has both circulation and convergence components</a:t>
            </a:r>
          </a:p>
          <a:p>
            <a:r>
              <a:rPr lang="en-CA" baseline="0" dirty="0"/>
              <a:t>Obstacle along the path detected after planning can be represented as a repulsive field</a:t>
            </a:r>
          </a:p>
          <a:p>
            <a:r>
              <a:rPr lang="en-CA" baseline="0" dirty="0"/>
              <a:t>Summing together fields can result in singularities</a:t>
            </a:r>
          </a:p>
          <a:p>
            <a:endParaRPr lang="en-CA" dirty="0"/>
          </a:p>
          <a:p>
            <a:r>
              <a:rPr lang="en-CA" dirty="0"/>
              <a:t>This</a:t>
            </a:r>
            <a:r>
              <a:rPr lang="en-CA" baseline="0" dirty="0"/>
              <a:t> will be achieved by completing three phases. (execution of three phases)</a:t>
            </a:r>
          </a:p>
          <a:p>
            <a:r>
              <a:rPr lang="en-CA" baseline="0" dirty="0"/>
              <a:t>Phase 1: Description</a:t>
            </a:r>
          </a:p>
          <a:p>
            <a:r>
              <a:rPr lang="en-CA" baseline="0" dirty="0"/>
              <a:t>Phase 2: Description</a:t>
            </a:r>
          </a:p>
          <a:p>
            <a:r>
              <a:rPr lang="en-CA" baseline="0" dirty="0"/>
              <a:t>Phase 3: Description</a:t>
            </a:r>
          </a:p>
          <a:p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/>
          </a:p>
          <a:p>
            <a:r>
              <a:rPr lang="en-CA" baseline="0" dirty="0"/>
              <a:t>UAVs are a part of a larger system called an Unmanned Aerial System which typically consists of four parts</a:t>
            </a:r>
          </a:p>
          <a:p>
            <a:r>
              <a:rPr lang="en-CA" baseline="0" dirty="0"/>
              <a:t>The physical aircraft itself which typically can be categorized under one of two categories consisting of fixed wing and rotorcraft</a:t>
            </a:r>
          </a:p>
          <a:p>
            <a:r>
              <a:rPr lang="en-CA" baseline="0" dirty="0"/>
              <a:t>Fixed wing UAVs typically have a larger payload and can fly long endurance missions compared to rotor craft</a:t>
            </a:r>
          </a:p>
          <a:p>
            <a:r>
              <a:rPr lang="en-CA" baseline="0" dirty="0"/>
              <a:t>Rotor craft are more maneuverable and do not require a runway or launcher for deployment</a:t>
            </a:r>
          </a:p>
          <a:p>
            <a:r>
              <a:rPr lang="en-CA" baseline="0" dirty="0"/>
              <a:t>Transmitters are used for direct UAV control and can be used short range</a:t>
            </a:r>
          </a:p>
          <a:p>
            <a:r>
              <a:rPr lang="en-CA" baseline="0" dirty="0"/>
              <a:t>Radios can be used for long distance communication and for relaying sensor data back to a ground station</a:t>
            </a:r>
          </a:p>
          <a:p>
            <a:r>
              <a:rPr lang="en-CA" baseline="0" dirty="0"/>
              <a:t>Ground stations are typically a PC equipped with software that sets vehicle parameters, collects data, and plans mission waypoints</a:t>
            </a:r>
          </a:p>
          <a:p>
            <a:r>
              <a:rPr lang="en-CA" baseline="0" dirty="0"/>
              <a:t>Mission waypoints can be communicated back through the radio and sent to the autopilot which uses GNC systems to fly from waypoint to waypoint</a:t>
            </a:r>
          </a:p>
          <a:p>
            <a:r>
              <a:rPr lang="en-CA" baseline="0" dirty="0"/>
              <a:t>Navigation consists of measuring the UAV state which is fed to G and C </a:t>
            </a:r>
          </a:p>
          <a:p>
            <a:r>
              <a:rPr lang="en-CA" baseline="0" dirty="0"/>
              <a:t>Path, or waypoints, are fed to guidance which typically outputs a desired heading to the guidance system which actuates the UAVs controls to transition to the desired state</a:t>
            </a:r>
          </a:p>
          <a:p>
            <a:r>
              <a:rPr lang="en-CA" baseline="0" dirty="0"/>
              <a:t>Guidance is where vector fields comes in</a:t>
            </a:r>
            <a:endParaRPr lang="en-CA" dirty="0"/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 err="1"/>
              <a:t>Sujit</a:t>
            </a:r>
            <a:r>
              <a:rPr lang="en-CA" baseline="0" dirty="0"/>
              <a:t> et al presented a comparison between five common heading based guidance techniques (Carrot chasing, NLGL, PLOS, LQR, and Vector Field)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baseline="0" dirty="0"/>
              <a:t>Guidance must be accurate (low error) and robust (rejects disturbances)</a:t>
            </a:r>
          </a:p>
          <a:p>
            <a:pPr marL="0" indent="0">
              <a:buFontTx/>
              <a:buNone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Guidance methods can fall under either waypoint or path following methods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Monty Carlo simulation of the five guidance techniques involving external wind disturbances determined that the path following vector field method had a low cross track error and was robust to external wind disturbances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Which is important for small fixed wing UAVs since winds can be expected to be 20-30% of the UAVs air speed</a:t>
            </a:r>
          </a:p>
          <a:p>
            <a:pPr marL="171450" indent="-171450">
              <a:buFontTx/>
              <a:buChar char="-"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Nelson et al. demonstrated the construction of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straight line a circular path primitives, which can be shown in the two figures at the bottom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The robustness of vector field is due to the converging nature of the field followed by circulation. Deviation from the path results in guidance back onto the path.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Nelson combined the use of straight line and circular primitives together to form more complex flight paths, shown in this figure</a:t>
            </a:r>
          </a:p>
          <a:p>
            <a:pPr marL="0" indent="0">
              <a:buFontTx/>
              <a:buNone/>
            </a:pPr>
            <a:r>
              <a:rPr lang="en-CA" baseline="0" dirty="0"/>
              <a:t>- The difficulty in using path primitives is the transition from one field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Griffiths</a:t>
            </a:r>
            <a:r>
              <a:rPr lang="en-CA" baseline="0" dirty="0"/>
              <a:t> expanded on </a:t>
            </a:r>
            <a:r>
              <a:rPr lang="en-CA" baseline="0" dirty="0" err="1"/>
              <a:t>Neslon’s</a:t>
            </a:r>
            <a:r>
              <a:rPr lang="en-CA" baseline="0" dirty="0"/>
              <a:t> method and provided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an arbitrary path, which is shown in the figure above</a:t>
            </a:r>
          </a:p>
          <a:p>
            <a:endParaRPr lang="en-CA" dirty="0"/>
          </a:p>
          <a:p>
            <a:pPr marL="171450" indent="-171450">
              <a:buFontTx/>
              <a:buChar char="-"/>
            </a:pPr>
            <a:r>
              <a:rPr lang="en-CA" baseline="0" dirty="0"/>
              <a:t>For closed paths, such as a loiter, </a:t>
            </a:r>
            <a:r>
              <a:rPr lang="en-CA" baseline="0" dirty="0" err="1"/>
              <a:t>Frew</a:t>
            </a:r>
            <a:r>
              <a:rPr lang="en-CA" baseline="0" dirty="0"/>
              <a:t> modified an existing circular field with non-linear coordinate transformation to produce a racetrack and elliptical pattern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Beneficial because fields already proven to converge 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In the later paper, the vector field was used for tracking an uncertain target. The field was modified based on a </a:t>
            </a:r>
            <a:r>
              <a:rPr lang="en-CA" baseline="0" dirty="0" err="1"/>
              <a:t>kalman</a:t>
            </a:r>
            <a:r>
              <a:rPr lang="en-CA" baseline="0" dirty="0"/>
              <a:t> filters covariance matrix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89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4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Wilhelm</a:t>
            </a:r>
            <a:r>
              <a:rPr lang="en-CA" baseline="0" dirty="0"/>
              <a:t> et al. attached a circular gradient vector field to a moving ground target resulting in a low tracking error loiter</a:t>
            </a:r>
          </a:p>
          <a:p>
            <a:r>
              <a:rPr lang="en-CA" baseline="0" dirty="0"/>
              <a:t>In comparison to </a:t>
            </a:r>
            <a:r>
              <a:rPr lang="en-CA" baseline="0" dirty="0" err="1"/>
              <a:t>lyapunov</a:t>
            </a:r>
            <a:r>
              <a:rPr lang="en-CA" baseline="0" dirty="0"/>
              <a:t> vector fields by [NAME]</a:t>
            </a:r>
          </a:p>
          <a:p>
            <a:r>
              <a:rPr lang="en-CA" baseline="0" dirty="0"/>
              <a:t>Obstacles were added to the simulation by placing a vector field with a negative convergence near the vehicles path</a:t>
            </a:r>
          </a:p>
          <a:p>
            <a:r>
              <a:rPr lang="en-CA" baseline="0" dirty="0"/>
              <a:t>Summing together attractive loiter field and obstacle field produced a heading guidance which loitered the vehicle while avoiding obstacles</a:t>
            </a:r>
          </a:p>
          <a:p>
            <a:r>
              <a:rPr lang="en-CA" baseline="0" dirty="0"/>
              <a:t>Obstacle fields only considered repulsive vectors and had zero circulation. </a:t>
            </a:r>
          </a:p>
          <a:p>
            <a:r>
              <a:rPr lang="en-CA" baseline="0" dirty="0"/>
              <a:t>Summing vector fields could produce singularities where guidance vanishes (or singularity)</a:t>
            </a:r>
          </a:p>
          <a:p>
            <a:endParaRPr lang="en-CA" baseline="0" dirty="0"/>
          </a:p>
          <a:p>
            <a:r>
              <a:rPr lang="en-CA" baseline="0" dirty="0"/>
              <a:t>Discuss the three phases: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92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3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4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2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6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74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8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7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5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4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DF2AD-9A73-4106-85FD-00A9E5942C9C}" type="datetimeFigureOut">
              <a:rPr lang="en-US" smtClean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8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565" y="1122363"/>
            <a:ext cx="11965577" cy="2387600"/>
          </a:xfrm>
        </p:spPr>
        <p:txBody>
          <a:bodyPr>
            <a:normAutofit fontScale="90000"/>
          </a:bodyPr>
          <a:lstStyle/>
          <a:p>
            <a:r>
              <a:rPr lang="en-CA" dirty="0"/>
              <a:t>Thesis </a:t>
            </a:r>
            <a:r>
              <a:rPr lang="en-CA" dirty="0" smtClean="0"/>
              <a:t>defense: </a:t>
            </a:r>
            <a:r>
              <a:rPr lang="en-CA" dirty="0"/>
              <a:t>An optimized circulating vector field obstacle avoidance guidance for unmanned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4907756"/>
            <a:ext cx="9953469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Presented by: Garrett Clem</a:t>
            </a:r>
          </a:p>
          <a:p>
            <a:pPr algn="l"/>
            <a:r>
              <a:rPr lang="en-US" dirty="0"/>
              <a:t>Advisor: Dr. Jay Wilhelm</a:t>
            </a:r>
          </a:p>
          <a:p>
            <a:pPr algn="l"/>
            <a:r>
              <a:rPr lang="en-US" dirty="0"/>
              <a:t>Committee: Dr. Bob Williams, Dr. David </a:t>
            </a:r>
            <a:r>
              <a:rPr lang="en-US" dirty="0" err="1"/>
              <a:t>Casbeer</a:t>
            </a:r>
            <a:r>
              <a:rPr lang="en-US" dirty="0"/>
              <a:t>, Dr. Maarten </a:t>
            </a:r>
            <a:r>
              <a:rPr lang="en-US" dirty="0" err="1"/>
              <a:t>Uijt</a:t>
            </a:r>
            <a:r>
              <a:rPr lang="en-US" dirty="0"/>
              <a:t> de Haag</a:t>
            </a:r>
          </a:p>
        </p:txBody>
      </p:sp>
    </p:spTree>
    <p:extLst>
      <p:ext uri="{BB962C8B-B14F-4D97-AF65-F5344CB8AC3E}">
        <p14:creationId xmlns:p14="http://schemas.microsoft.com/office/powerpoint/2010/main" val="3977586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1C307-454C-452F-8621-83A4ECBD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CB8B7-179C-4586-8C38-24C5856E4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4" y="1874611"/>
            <a:ext cx="8011886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Phase I:</a:t>
            </a:r>
          </a:p>
          <a:p>
            <a:pPr lvl="1"/>
            <a:r>
              <a:rPr lang="en-US" dirty="0"/>
              <a:t>Objective: Characterize and present a method for locating singularities in a summed GVF</a:t>
            </a:r>
          </a:p>
          <a:p>
            <a:pPr lvl="2"/>
            <a:r>
              <a:rPr lang="en-US" dirty="0"/>
              <a:t>Construct field from literature</a:t>
            </a:r>
          </a:p>
          <a:p>
            <a:pPr lvl="2"/>
            <a:r>
              <a:rPr lang="en-US" dirty="0"/>
              <a:t>Evaluate scenarios where singularities are expected</a:t>
            </a:r>
          </a:p>
          <a:p>
            <a:pPr lvl="2"/>
            <a:r>
              <a:rPr lang="en-US" dirty="0"/>
              <a:t>Characterize location of singularities </a:t>
            </a:r>
          </a:p>
          <a:p>
            <a:r>
              <a:rPr lang="en-US" dirty="0"/>
              <a:t>Phase II:</a:t>
            </a:r>
          </a:p>
          <a:p>
            <a:pPr lvl="1"/>
            <a:r>
              <a:rPr lang="en-US" dirty="0"/>
              <a:t>Objective: Determine a combination of circulation and decay radius for circular obstacle GVF for optimized avoidance</a:t>
            </a:r>
          </a:p>
          <a:p>
            <a:pPr lvl="2"/>
            <a:r>
              <a:rPr lang="en-US" dirty="0"/>
              <a:t>Define obstacles in terms of UAV radius</a:t>
            </a:r>
          </a:p>
          <a:p>
            <a:pPr lvl="2"/>
            <a:r>
              <a:rPr lang="en-US" dirty="0"/>
              <a:t>Determine radius and circulation for optimized avoidance </a:t>
            </a:r>
          </a:p>
          <a:p>
            <a:r>
              <a:rPr lang="en-US" dirty="0"/>
              <a:t>Phase III:</a:t>
            </a:r>
          </a:p>
          <a:p>
            <a:pPr lvl="1"/>
            <a:r>
              <a:rPr lang="en-US" dirty="0"/>
              <a:t>Objective: Demonstrate optimized GVF guidance on multirotor UAV flying with turn rate constraints</a:t>
            </a:r>
          </a:p>
          <a:p>
            <a:pPr lvl="2"/>
            <a:r>
              <a:rPr lang="en-US" dirty="0"/>
              <a:t>Build quadcopter and modify for external commands</a:t>
            </a:r>
          </a:p>
          <a:p>
            <a:pPr lvl="2"/>
            <a:r>
              <a:rPr lang="en-US" dirty="0"/>
              <a:t>Program optimized guidance and control framework</a:t>
            </a:r>
          </a:p>
          <a:p>
            <a:pPr lvl="2"/>
            <a:r>
              <a:rPr lang="en-US" dirty="0"/>
              <a:t>Conduct flight tests and compare to simulations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B927F-C5B5-4258-8A90-9B8A30AD75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56" b="13163"/>
          <a:stretch/>
        </p:blipFill>
        <p:spPr>
          <a:xfrm>
            <a:off x="9433860" y="5086316"/>
            <a:ext cx="2420983" cy="1771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0DFDE7-3C9D-4EF7-970F-3C082DBEAB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728"/>
          <a:stretch/>
        </p:blipFill>
        <p:spPr>
          <a:xfrm>
            <a:off x="8899069" y="3542419"/>
            <a:ext cx="3292079" cy="1573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7279BA-5ABC-4E21-AFDB-D6904E826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17058" r="27094" b="-750"/>
          <a:stretch/>
        </p:blipFill>
        <p:spPr>
          <a:xfrm>
            <a:off x="8131629" y="20745"/>
            <a:ext cx="4060371" cy="3621418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94A42B3-C2AA-4F18-962C-67F6B4B06622}"/>
              </a:ext>
            </a:extLst>
          </p:cNvPr>
          <p:cNvSpPr/>
          <p:nvPr/>
        </p:nvSpPr>
        <p:spPr>
          <a:xfrm rot="799006">
            <a:off x="10546082" y="1970106"/>
            <a:ext cx="457200" cy="457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76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216632-768A-474D-B040-8BE80CB84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571" y="1605184"/>
            <a:ext cx="2324100" cy="581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C863DA-FBEB-4A3A-93E1-C5CB98E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091" y="2285875"/>
            <a:ext cx="3552825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9DE2F9-AC81-424E-A9D8-D4AD1B892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2757" y="2429544"/>
            <a:ext cx="2254931" cy="6225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B1F5D-C642-4FB4-86BE-049A3F5CCA55}"/>
              </a:ext>
            </a:extLst>
          </p:cNvPr>
          <p:cNvCxnSpPr>
            <a:cxnSpLocks/>
          </p:cNvCxnSpPr>
          <p:nvPr/>
        </p:nvCxnSpPr>
        <p:spPr>
          <a:xfrm>
            <a:off x="8904517" y="2008409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3AE785F-A2AA-4CC4-A5CD-893F66CA9884}"/>
              </a:ext>
            </a:extLst>
          </p:cNvPr>
          <p:cNvCxnSpPr>
            <a:cxnSpLocks/>
          </p:cNvCxnSpPr>
          <p:nvPr/>
        </p:nvCxnSpPr>
        <p:spPr>
          <a:xfrm rot="5400000">
            <a:off x="7077261" y="1479633"/>
            <a:ext cx="365760" cy="164592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5CB9445-A8E9-4642-B718-CA8A34504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4140" y="1126431"/>
            <a:ext cx="2009775" cy="676275"/>
          </a:xfrm>
          <a:prstGeom prst="rect">
            <a:avLst/>
          </a:prstGeom>
        </p:spPr>
      </p:pic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3A56DBEF-6A7D-4BEB-9AA5-5C0F43833446}"/>
              </a:ext>
            </a:extLst>
          </p:cNvPr>
          <p:cNvCxnSpPr>
            <a:cxnSpLocks/>
          </p:cNvCxnSpPr>
          <p:nvPr/>
        </p:nvCxnSpPr>
        <p:spPr>
          <a:xfrm flipV="1">
            <a:off x="8670475" y="1464568"/>
            <a:ext cx="914400" cy="182880"/>
          </a:xfrm>
          <a:prstGeom prst="bentConnector3">
            <a:avLst>
              <a:gd name="adj1" fmla="val 3064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5731BD9A-0D2B-4D55-9156-975764AC5F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051"/>
          <a:stretch/>
        </p:blipFill>
        <p:spPr>
          <a:xfrm>
            <a:off x="6677036" y="3683100"/>
            <a:ext cx="5542183" cy="3141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Construct path following and obstacle fields</a:t>
            </a:r>
          </a:p>
          <a:p>
            <a:pPr lvl="1"/>
            <a:r>
              <a:rPr lang="en-US" dirty="0"/>
              <a:t>Sum fields and weight repulsive field</a:t>
            </a:r>
          </a:p>
          <a:p>
            <a:pPr lvl="1"/>
            <a:r>
              <a:rPr lang="en-US" dirty="0"/>
              <a:t>Determine radius where fields have equal strength</a:t>
            </a:r>
          </a:p>
          <a:p>
            <a:pPr lvl="1"/>
            <a:r>
              <a:rPr lang="en-US" dirty="0"/>
              <a:t>Observe vector lengths in summed field</a:t>
            </a:r>
          </a:p>
          <a:p>
            <a:pPr lvl="1"/>
            <a:r>
              <a:rPr lang="en-US" dirty="0"/>
              <a:t>Singularities expected on radius of equal strength</a:t>
            </a:r>
          </a:p>
          <a:p>
            <a:endParaRPr lang="en-US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41ACBD4-382E-4E84-9919-1647906E09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1065" y="3134460"/>
            <a:ext cx="1680940" cy="54864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53FAFBC-A3E6-4CD3-AE9A-5FF03DB34D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4914" y="3096263"/>
            <a:ext cx="808868" cy="62503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0E7D5AA-74B6-496A-8DD7-2F9C84FAF810}"/>
              </a:ext>
            </a:extLst>
          </p:cNvPr>
          <p:cNvCxnSpPr/>
          <p:nvPr/>
        </p:nvCxnSpPr>
        <p:spPr>
          <a:xfrm>
            <a:off x="8439890" y="3683100"/>
            <a:ext cx="687785" cy="7746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84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Two methods for locating singularities in a summed GVF</a:t>
            </a:r>
          </a:p>
          <a:p>
            <a:pPr lvl="2"/>
            <a:r>
              <a:rPr lang="en-US" dirty="0"/>
              <a:t>1) Brute force, evaluate region around obstacle and identify any minimums</a:t>
            </a:r>
          </a:p>
          <a:p>
            <a:pPr lvl="2"/>
            <a:r>
              <a:rPr lang="en-US" dirty="0"/>
              <a:t>2) Numerically search for singularity with initial conditions placed on radius of equal strength</a:t>
            </a:r>
          </a:p>
          <a:p>
            <a:pPr lvl="1"/>
            <a:r>
              <a:rPr lang="en-US" dirty="0"/>
              <a:t>Adding circulation to field removes singularities from UAVs </a:t>
            </a:r>
            <a:r>
              <a:rPr lang="en-US" dirty="0" smtClean="0"/>
              <a:t>route</a:t>
            </a:r>
          </a:p>
          <a:p>
            <a:pPr lvl="1"/>
            <a:r>
              <a:rPr lang="en-CA" dirty="0" smtClean="0"/>
              <a:t>Circulation removes directly opposing vectors that cancel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ADBB8-9C76-4F6F-827C-606F6A7BA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3600" y="3585261"/>
            <a:ext cx="1448469" cy="5055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BC06B7-A920-49BF-8996-66BDE81E5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524" y="1225783"/>
            <a:ext cx="4938783" cy="2359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916" y="4275179"/>
            <a:ext cx="2367391" cy="22650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4802" y="4275179"/>
            <a:ext cx="2563033" cy="229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8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5497286" cy="4667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Demonstrate </a:t>
            </a:r>
            <a:r>
              <a:rPr lang="en-US" dirty="0" err="1"/>
              <a:t>Dubin’s</a:t>
            </a:r>
            <a:r>
              <a:rPr lang="en-US" dirty="0"/>
              <a:t> vehicle simulating fixed wing UAV guided by GVF </a:t>
            </a:r>
          </a:p>
          <a:p>
            <a:pPr lvl="1"/>
            <a:r>
              <a:rPr lang="en-US" dirty="0"/>
              <a:t>Path following field circulation</a:t>
            </a:r>
          </a:p>
          <a:p>
            <a:pPr lvl="1"/>
            <a:r>
              <a:rPr lang="en-US" dirty="0"/>
              <a:t>Define obstacle in terms of UAV turning radius</a:t>
            </a:r>
          </a:p>
          <a:p>
            <a:pPr lvl="1"/>
            <a:r>
              <a:rPr lang="en-US" dirty="0"/>
              <a:t>Cost function to measure path deviation</a:t>
            </a:r>
          </a:p>
          <a:p>
            <a:pPr lvl="1"/>
            <a:r>
              <a:rPr lang="en-US" dirty="0"/>
              <a:t>Demonstrate avoidance for strictly repulsive GVF centered on path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745509-EF41-483B-895D-8EDA0A6AE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578" y="1216025"/>
            <a:ext cx="4819650" cy="2943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817FE-72E0-4E54-B436-4B396CE8B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003" y="4439994"/>
            <a:ext cx="5156225" cy="2311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5205A6-72B9-4841-9B00-B03F63B3F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74" y="5265720"/>
            <a:ext cx="1543050" cy="76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33A11E-04BF-4D67-8CA2-DA3BF79B5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0711" y="2865759"/>
            <a:ext cx="790575" cy="590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A5E585-7D55-43A5-971E-2408D4858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9749" y="3735596"/>
            <a:ext cx="952500" cy="381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616071-E96D-42A2-B5C5-DC8720F938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81423" y="4456775"/>
            <a:ext cx="77152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814BE3-476B-401E-82F0-96A7BBFE3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615" y="2393879"/>
            <a:ext cx="7679663" cy="38447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1" y="1825625"/>
            <a:ext cx="5474903" cy="4544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CA" dirty="0" smtClean="0"/>
              <a:t>Worst case head on collision scenario</a:t>
            </a:r>
          </a:p>
          <a:p>
            <a:pPr lvl="1"/>
            <a:r>
              <a:rPr lang="en-CA" dirty="0" smtClean="0"/>
              <a:t>Strictly repulsive field</a:t>
            </a:r>
            <a:endParaRPr lang="en-US" dirty="0" smtClean="0"/>
          </a:p>
          <a:p>
            <a:pPr lvl="1"/>
            <a:r>
              <a:rPr lang="en-US" dirty="0" smtClean="0"/>
              <a:t>Iteratively increased </a:t>
            </a:r>
            <a:r>
              <a:rPr lang="en-US" dirty="0"/>
              <a:t>k until avoidance was achieved</a:t>
            </a:r>
          </a:p>
          <a:p>
            <a:pPr lvl="1"/>
            <a:r>
              <a:rPr lang="en-US" dirty="0"/>
              <a:t>Singularities along path</a:t>
            </a:r>
          </a:p>
          <a:p>
            <a:pPr lvl="1"/>
            <a:r>
              <a:rPr lang="en-US" dirty="0"/>
              <a:t>Excess path deviation</a:t>
            </a:r>
          </a:p>
          <a:p>
            <a:pPr lvl="1"/>
            <a:r>
              <a:rPr lang="en-US" dirty="0"/>
              <a:t>Unnecessary turns</a:t>
            </a:r>
          </a:p>
          <a:p>
            <a:pPr lvl="1"/>
            <a:r>
              <a:rPr lang="en-US" dirty="0"/>
              <a:t>Slow return to planned path</a:t>
            </a:r>
          </a:p>
        </p:txBody>
      </p:sp>
    </p:spTree>
    <p:extLst>
      <p:ext uri="{BB962C8B-B14F-4D97-AF65-F5344CB8AC3E}">
        <p14:creationId xmlns:p14="http://schemas.microsoft.com/office/powerpoint/2010/main" val="189443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9DCC49-084A-48F0-AA20-6681A40D7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820" y="1160980"/>
            <a:ext cx="5282973" cy="28056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C54407-DFF7-40BA-8C0F-D6F037365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78" y="3947683"/>
            <a:ext cx="3921996" cy="15593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268" y="4036159"/>
            <a:ext cx="5403583" cy="28424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AFDB90-F773-4FAB-8781-DB5CE6F33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590" y="5791450"/>
            <a:ext cx="2952750" cy="685800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8A3CA611-84AE-43DD-A8A4-B0556A40A47F}"/>
              </a:ext>
            </a:extLst>
          </p:cNvPr>
          <p:cNvSpPr/>
          <p:nvPr/>
        </p:nvSpPr>
        <p:spPr>
          <a:xfrm>
            <a:off x="4250851" y="4036159"/>
            <a:ext cx="391886" cy="244109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03D7B9-6EB6-4CC3-99D6-BA624ABD1419}"/>
              </a:ext>
            </a:extLst>
          </p:cNvPr>
          <p:cNvCxnSpPr/>
          <p:nvPr/>
        </p:nvCxnSpPr>
        <p:spPr>
          <a:xfrm>
            <a:off x="4855031" y="5258504"/>
            <a:ext cx="1224643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3EE04D0-8E56-4010-8BC4-A00E5EA840C1}"/>
              </a:ext>
            </a:extLst>
          </p:cNvPr>
          <p:cNvSpPr txBox="1"/>
          <p:nvPr/>
        </p:nvSpPr>
        <p:spPr>
          <a:xfrm>
            <a:off x="4767926" y="4771416"/>
            <a:ext cx="160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Optimized</a:t>
            </a:r>
            <a:endParaRPr lang="en-US" b="1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16F0273-712A-4598-8F30-0BEFA89819CD}"/>
              </a:ext>
            </a:extLst>
          </p:cNvPr>
          <p:cNvCxnSpPr/>
          <p:nvPr/>
        </p:nvCxnSpPr>
        <p:spPr>
          <a:xfrm>
            <a:off x="4642737" y="2774948"/>
            <a:ext cx="1224643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61D1149-0C1C-4239-AE5B-8CD05F78EAFE}"/>
              </a:ext>
            </a:extLst>
          </p:cNvPr>
          <p:cNvSpPr txBox="1"/>
          <p:nvPr/>
        </p:nvSpPr>
        <p:spPr>
          <a:xfrm>
            <a:off x="734723" y="2421005"/>
            <a:ext cx="3712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Brute force and equal magnitude convergence an </a:t>
            </a:r>
            <a:r>
              <a:rPr lang="en-US" sz="2000" b="1" dirty="0" smtClean="0"/>
              <a:t>circulation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991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III: Implement GVF on </a:t>
            </a:r>
            <a:r>
              <a:rPr lang="en-US" dirty="0" err="1"/>
              <a:t>crazyflie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5301342" cy="2730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b="1" dirty="0"/>
              <a:t>Objective: </a:t>
            </a:r>
            <a:r>
              <a:rPr lang="en-US" dirty="0"/>
              <a:t> Demonstrate optimized GVF guidance on multirotor UAV flying with turn rate constraints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Program optimized GVF guidance and PID controllers in python</a:t>
            </a:r>
          </a:p>
          <a:p>
            <a:pPr lvl="1"/>
            <a:r>
              <a:rPr lang="en-US" dirty="0"/>
              <a:t>Validate python and MATLAB identical </a:t>
            </a:r>
          </a:p>
          <a:p>
            <a:pPr lvl="1"/>
            <a:r>
              <a:rPr lang="en-US" dirty="0"/>
              <a:t>Compare simulation and experimental flight costs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79297B-628B-4881-95A6-3C36AE0B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857" y="1982333"/>
            <a:ext cx="6484371" cy="24166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BE596-B451-4C02-9125-00FF9406F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131" y="4855482"/>
            <a:ext cx="6642097" cy="2002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3BB5B1-3577-47BD-9699-1B2B4257E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080" y="4855482"/>
            <a:ext cx="4938726" cy="200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07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 &amp; II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-337457" y="1825625"/>
            <a:ext cx="5497286" cy="4667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Objectives </a:t>
            </a:r>
          </a:p>
          <a:p>
            <a:pPr marL="457200" lvl="1" indent="0">
              <a:buNone/>
            </a:pPr>
            <a:r>
              <a:rPr lang="en-US" b="1" dirty="0"/>
              <a:t>Phase I: </a:t>
            </a:r>
            <a:r>
              <a:rPr lang="en-US" dirty="0"/>
              <a:t>Determine a combination 	of circulation and decay radius for 	circular obstacle GVF for optimized 	avoidance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Phase II: </a:t>
            </a:r>
            <a:r>
              <a:rPr lang="en-US" dirty="0"/>
              <a:t>Characterize and present 	a method for locating singularities 	in a summed GVF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Four scenarios evaluated</a:t>
            </a:r>
          </a:p>
          <a:p>
            <a:pPr lvl="2"/>
            <a:r>
              <a:rPr lang="en-US" dirty="0"/>
              <a:t>Centered, off centered</a:t>
            </a:r>
          </a:p>
          <a:p>
            <a:pPr lvl="2"/>
            <a:r>
              <a:rPr lang="en-US" dirty="0"/>
              <a:t>Small radius, large radius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7DDDCA-BDA6-413C-9798-C07F5E995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216" y="122067"/>
            <a:ext cx="6654784" cy="34071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8CF290-70F2-4292-AEFA-81DA23814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216" y="3529182"/>
            <a:ext cx="6654784" cy="342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16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38F178-1421-41EA-BE89-59348203B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732" y="203398"/>
            <a:ext cx="6095380" cy="32256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 &amp; II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-337457" y="1825625"/>
            <a:ext cx="5497286" cy="4667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Objectives </a:t>
            </a:r>
          </a:p>
          <a:p>
            <a:pPr marL="457200" lvl="1" indent="0">
              <a:buNone/>
            </a:pPr>
            <a:r>
              <a:rPr lang="en-US" b="1" dirty="0"/>
              <a:t>Phase I: </a:t>
            </a:r>
            <a:r>
              <a:rPr lang="en-US" dirty="0"/>
              <a:t>Determine a combination 	of circulation and decay radius for 	circular obstacle GVF for optimized 	avoidance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Phase II: </a:t>
            </a:r>
            <a:r>
              <a:rPr lang="en-US" dirty="0"/>
              <a:t>Characterize and present 	a method for locating singularities 	in a summed GVF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Four scenarios evaluated</a:t>
            </a:r>
          </a:p>
          <a:p>
            <a:pPr lvl="2"/>
            <a:r>
              <a:rPr lang="en-US" dirty="0"/>
              <a:t>Centered, off centered</a:t>
            </a:r>
          </a:p>
          <a:p>
            <a:pPr lvl="2"/>
            <a:r>
              <a:rPr lang="en-US" dirty="0"/>
              <a:t>Small radius, large radius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4D6DAE-8B7B-410B-8808-04E96AD4F1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96"/>
          <a:stretch/>
        </p:blipFill>
        <p:spPr>
          <a:xfrm>
            <a:off x="5969045" y="3428999"/>
            <a:ext cx="6222955" cy="331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25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 &amp; II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04" y="2111929"/>
            <a:ext cx="6491253" cy="36724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489" y="3256908"/>
            <a:ext cx="5403511" cy="184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6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034" y="1501985"/>
            <a:ext cx="5454146" cy="5108131"/>
          </a:xfrm>
        </p:spPr>
        <p:txBody>
          <a:bodyPr>
            <a:normAutofit/>
          </a:bodyPr>
          <a:lstStyle/>
          <a:p>
            <a:r>
              <a:rPr lang="en-US" dirty="0"/>
              <a:t>Fixed Wing Unmanned Aerial Vehicles (UAVs)</a:t>
            </a:r>
          </a:p>
          <a:p>
            <a:pPr lvl="1"/>
            <a:r>
              <a:rPr lang="en-US" dirty="0"/>
              <a:t>Remotely piloted</a:t>
            </a:r>
          </a:p>
          <a:p>
            <a:pPr lvl="1"/>
            <a:r>
              <a:rPr lang="en-US" dirty="0"/>
              <a:t>On-board flight controller</a:t>
            </a:r>
          </a:p>
          <a:p>
            <a:pPr lvl="2"/>
            <a:r>
              <a:rPr lang="en-US" dirty="0"/>
              <a:t>Maintain stability</a:t>
            </a:r>
          </a:p>
          <a:p>
            <a:pPr lvl="2"/>
            <a:r>
              <a:rPr lang="en-US" dirty="0"/>
              <a:t>Carry out mission objectives</a:t>
            </a:r>
          </a:p>
          <a:p>
            <a:pPr lvl="2"/>
            <a:r>
              <a:rPr lang="en-CA" dirty="0"/>
              <a:t>Follow waypoints or ground track</a:t>
            </a:r>
            <a:endParaRPr lang="en-US" dirty="0"/>
          </a:p>
          <a:p>
            <a:r>
              <a:rPr lang="en-US" dirty="0"/>
              <a:t>Waypoint navigation</a:t>
            </a:r>
          </a:p>
          <a:p>
            <a:pPr lvl="1"/>
            <a:r>
              <a:rPr lang="en-US" dirty="0"/>
              <a:t>Typically pre-planned at ground station</a:t>
            </a:r>
          </a:p>
          <a:p>
            <a:pPr lvl="1"/>
            <a:r>
              <a:rPr lang="en-US" dirty="0"/>
              <a:t>May consider known obstacles</a:t>
            </a:r>
          </a:p>
          <a:p>
            <a:pPr lvl="1"/>
            <a:r>
              <a:rPr lang="en-US" dirty="0"/>
              <a:t>Unknown obstacles may require waypoint re-planning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869"/>
            <a:ext cx="5489359" cy="3065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25143" r="25482"/>
          <a:stretch/>
        </p:blipFill>
        <p:spPr>
          <a:xfrm>
            <a:off x="5845232" y="3909543"/>
            <a:ext cx="2754920" cy="22650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465" y="3907040"/>
            <a:ext cx="3471535" cy="25159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8429" y="3349993"/>
            <a:ext cx="51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Sequential pre-planned waypoints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54042" y="6149976"/>
            <a:ext cx="310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Hand-launched fixed wing UAV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04952" y="6196142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Gradient vector field [ </a:t>
            </a:r>
            <a:r>
              <a:rPr lang="en-CA" i="1" dirty="0" err="1"/>
              <a:t>Goncalves</a:t>
            </a:r>
            <a:r>
              <a:rPr lang="en-CA" i="1" dirty="0"/>
              <a:t>, 2010]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31314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6BF8A-2C49-4C77-8DEF-281EDBEC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3" y="1874611"/>
            <a:ext cx="6166757" cy="4618264"/>
          </a:xfrm>
        </p:spPr>
        <p:txBody>
          <a:bodyPr>
            <a:normAutofit/>
          </a:bodyPr>
          <a:lstStyle/>
          <a:p>
            <a:r>
              <a:rPr lang="en-US" b="1" dirty="0"/>
              <a:t>Objective: </a:t>
            </a:r>
            <a:r>
              <a:rPr lang="en-US" dirty="0"/>
              <a:t>Demonstrate optimized GVF guidance on multirotor UAV flying with turn rate constraints</a:t>
            </a:r>
          </a:p>
          <a:p>
            <a:r>
              <a:rPr lang="en-US" dirty="0"/>
              <a:t>Compare experimental cost and simulation cost for 4 scenarios</a:t>
            </a:r>
          </a:p>
          <a:p>
            <a:r>
              <a:rPr lang="en-US" dirty="0"/>
              <a:t>Centered</a:t>
            </a:r>
          </a:p>
          <a:p>
            <a:r>
              <a:rPr lang="en-US" dirty="0"/>
              <a:t>Off centered</a:t>
            </a:r>
          </a:p>
          <a:p>
            <a:r>
              <a:rPr lang="en-US" dirty="0"/>
              <a:t>Small radius</a:t>
            </a:r>
          </a:p>
          <a:p>
            <a:r>
              <a:rPr lang="en-US" dirty="0"/>
              <a:t>m=1.5 radius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F66C2-857F-4549-B069-378BAE13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457" y="4183743"/>
            <a:ext cx="8044543" cy="23105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AA5620-2A11-4B18-897C-15973C9FB2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61" y="468307"/>
            <a:ext cx="5813796" cy="327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35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44" y="2012724"/>
            <a:ext cx="7781925" cy="30003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B1705B-4560-41E8-BB45-BA72D53E9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669" y="2145620"/>
            <a:ext cx="4290331" cy="3343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3A8CE-ED6C-4D88-B7A8-EC4A52876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06" y="5013099"/>
            <a:ext cx="6785202" cy="176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08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D35C62-45A9-4731-BDBC-9F356D7D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44" y="1699211"/>
            <a:ext cx="11653156" cy="49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79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41AC5-DD86-459A-9B21-6EEA98F1E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3" y="1450991"/>
            <a:ext cx="11188474" cy="535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61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401BA-49E3-4FF5-9CCF-369A3EE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92" y="1399741"/>
            <a:ext cx="11155816" cy="545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33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69FE7-068B-41F2-B776-A990F2F9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FDC28-42D4-4482-99B8-4DAEF8C36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66" y="1690688"/>
            <a:ext cx="6935057" cy="5059433"/>
          </a:xfrm>
        </p:spPr>
        <p:txBody>
          <a:bodyPr>
            <a:normAutofit/>
          </a:bodyPr>
          <a:lstStyle/>
          <a:p>
            <a:r>
              <a:rPr lang="en-CA" dirty="0" smtClean="0"/>
              <a:t>Phase I:</a:t>
            </a:r>
            <a:endParaRPr lang="en-US" dirty="0"/>
          </a:p>
          <a:p>
            <a:pPr lvl="1"/>
            <a:r>
              <a:rPr lang="en-CA" b="1" dirty="0" smtClean="0"/>
              <a:t>Objective: </a:t>
            </a:r>
            <a:r>
              <a:rPr lang="en-US" dirty="0"/>
              <a:t>Characterize and present a method for locating singularities in a summed </a:t>
            </a:r>
            <a:r>
              <a:rPr lang="en-US" dirty="0" smtClean="0"/>
              <a:t>GVF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CA" dirty="0"/>
              <a:t>Phase </a:t>
            </a:r>
            <a:r>
              <a:rPr lang="en-CA" dirty="0" smtClean="0"/>
              <a:t>II:</a:t>
            </a:r>
            <a:endParaRPr lang="en-US" dirty="0"/>
          </a:p>
          <a:p>
            <a:pPr marL="457200" lvl="1" indent="0">
              <a:buNone/>
            </a:pPr>
            <a:r>
              <a:rPr lang="en-CA" b="1" dirty="0"/>
              <a:t>Objective: </a:t>
            </a:r>
            <a:r>
              <a:rPr lang="en-US" dirty="0"/>
              <a:t>Determine a combination of circulation and decay radius for circular obstacle GVF for optimized </a:t>
            </a:r>
            <a:r>
              <a:rPr lang="en-US" dirty="0" smtClean="0"/>
              <a:t>avoidance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CA" dirty="0" smtClean="0"/>
              <a:t>Phase III:</a:t>
            </a:r>
            <a:endParaRPr lang="en-US" dirty="0"/>
          </a:p>
          <a:p>
            <a:pPr lvl="1"/>
            <a:r>
              <a:rPr lang="en-CA" b="1" dirty="0" smtClean="0"/>
              <a:t>Objective: </a:t>
            </a:r>
            <a:r>
              <a:rPr lang="en-US" sz="2000" dirty="0"/>
              <a:t>Demonstrate optimized GVF guidance on multirotor UAV flying with turn rate constraints</a:t>
            </a:r>
          </a:p>
          <a:p>
            <a:endParaRPr lang="en-US" b="1" dirty="0"/>
          </a:p>
          <a:p>
            <a:pPr lvl="1"/>
            <a:endParaRPr lang="en-CA" dirty="0" smtClean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712" y="2476110"/>
            <a:ext cx="4433538" cy="23321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712" y="4833334"/>
            <a:ext cx="4971477" cy="19167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2143" y="186064"/>
            <a:ext cx="2367391" cy="22650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5029" y="186064"/>
            <a:ext cx="2563033" cy="229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27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E075-C116-494D-9CA1-9AB951B8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513B9-E160-4F19-A114-F068C9C94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96" y="1825625"/>
            <a:ext cx="6826321" cy="4351338"/>
          </a:xfrm>
        </p:spPr>
        <p:txBody>
          <a:bodyPr>
            <a:normAutofit fontScale="70000" lnSpcReduction="20000"/>
          </a:bodyPr>
          <a:lstStyle/>
          <a:p>
            <a:r>
              <a:rPr lang="en-CA" dirty="0" smtClean="0"/>
              <a:t>Singularities in GVF can be found by searching for zero vector lengths numerically with equal strength initial conditions</a:t>
            </a:r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Circulation removes singularities from path preventing tap situation and null guidance</a:t>
            </a:r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Decay radius R and circulation H may be optimized for avoidance by minimizing path deviation cost function</a:t>
            </a:r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Optimized GVF performs similar to waypoint and better than unmodified GVF or VFF</a:t>
            </a:r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GVF can be implemented for real time guidance, as demonstrated with multirotor flight experiments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518" y="512123"/>
            <a:ext cx="3187732" cy="6139618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0228119" y="720664"/>
            <a:ext cx="656786" cy="4971219"/>
          </a:xfrm>
          <a:custGeom>
            <a:avLst/>
            <a:gdLst>
              <a:gd name="connsiteX0" fmla="*/ 4943 w 570051"/>
              <a:gd name="connsiteY0" fmla="*/ 162914 h 4971219"/>
              <a:gd name="connsiteX1" fmla="*/ 4943 w 570051"/>
              <a:gd name="connsiteY1" fmla="*/ 214284 h 4971219"/>
              <a:gd name="connsiteX2" fmla="*/ 56313 w 570051"/>
              <a:gd name="connsiteY2" fmla="*/ 2258842 h 4971219"/>
              <a:gd name="connsiteX3" fmla="*/ 415909 w 570051"/>
              <a:gd name="connsiteY3" fmla="*/ 2762275 h 4971219"/>
              <a:gd name="connsiteX4" fmla="*/ 570021 w 570051"/>
              <a:gd name="connsiteY4" fmla="*/ 3214338 h 4971219"/>
              <a:gd name="connsiteX5" fmla="*/ 405635 w 570051"/>
              <a:gd name="connsiteY5" fmla="*/ 3635579 h 4971219"/>
              <a:gd name="connsiteX6" fmla="*/ 148781 w 570051"/>
              <a:gd name="connsiteY6" fmla="*/ 3810239 h 4971219"/>
              <a:gd name="connsiteX7" fmla="*/ 56313 w 570051"/>
              <a:gd name="connsiteY7" fmla="*/ 4221206 h 4971219"/>
              <a:gd name="connsiteX8" fmla="*/ 56313 w 570051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48781 w 574046"/>
              <a:gd name="connsiteY6" fmla="*/ 3810239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046" h="4971219">
                <a:moveTo>
                  <a:pt x="4943" y="162914"/>
                </a:moveTo>
                <a:cubicBezTo>
                  <a:pt x="662" y="13938"/>
                  <a:pt x="-3619" y="-135037"/>
                  <a:pt x="4943" y="214284"/>
                </a:cubicBezTo>
                <a:cubicBezTo>
                  <a:pt x="13505" y="563605"/>
                  <a:pt x="-12181" y="1834177"/>
                  <a:pt x="56313" y="2258842"/>
                </a:cubicBezTo>
                <a:cubicBezTo>
                  <a:pt x="124807" y="2683507"/>
                  <a:pt x="222533" y="2561930"/>
                  <a:pt x="415909" y="2762275"/>
                </a:cubicBezTo>
                <a:cubicBezTo>
                  <a:pt x="609285" y="2962620"/>
                  <a:pt x="571733" y="3068787"/>
                  <a:pt x="570021" y="3214338"/>
                </a:cubicBezTo>
                <a:cubicBezTo>
                  <a:pt x="568309" y="3359889"/>
                  <a:pt x="471352" y="3527701"/>
                  <a:pt x="405635" y="3635579"/>
                </a:cubicBezTo>
                <a:cubicBezTo>
                  <a:pt x="339918" y="3743457"/>
                  <a:pt x="305780" y="3671539"/>
                  <a:pt x="175720" y="3861610"/>
                </a:cubicBezTo>
                <a:cubicBezTo>
                  <a:pt x="45660" y="4051681"/>
                  <a:pt x="76214" y="4036271"/>
                  <a:pt x="56313" y="4221206"/>
                </a:cubicBezTo>
                <a:cubicBezTo>
                  <a:pt x="36412" y="4406141"/>
                  <a:pt x="48607" y="4692961"/>
                  <a:pt x="56313" y="4971219"/>
                </a:cubicBezTo>
              </a:path>
            </a:pathLst>
          </a:cu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38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72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523" y="1690688"/>
            <a:ext cx="8459353" cy="4838944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Problem Statement:</a:t>
            </a:r>
            <a:r>
              <a:rPr lang="en-US" dirty="0"/>
              <a:t> Utilize vector field guidance to enable  optimal obstacle avoidance without re-planning waypoints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Phase 1:  </a:t>
            </a:r>
            <a:r>
              <a:rPr lang="en-US" dirty="0">
                <a:solidFill>
                  <a:prstClr val="black"/>
                </a:solidFill>
              </a:rPr>
              <a:t>Identify specific set of conditions that yield guidance singularity when summing attractive and repulsive GVFs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2:  Determine GVF weighting functions that improve obstacle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3: Demonstrate GVF obstacle avoidance with </a:t>
            </a:r>
            <a:r>
              <a:rPr lang="en-US" dirty="0" err="1"/>
              <a:t>crazyflie</a:t>
            </a:r>
            <a:r>
              <a:rPr lang="en-US" dirty="0"/>
              <a:t> quadcopter under </a:t>
            </a:r>
            <a:r>
              <a:rPr lang="en-US" dirty="0" err="1"/>
              <a:t>Dubin’s</a:t>
            </a:r>
            <a:r>
              <a:rPr lang="en-US" dirty="0"/>
              <a:t> turn rate constraints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952" y="482722"/>
            <a:ext cx="2813198" cy="5418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57377" y="5883301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guidance with obstacle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3626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40" y="4676505"/>
            <a:ext cx="7937757" cy="207699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39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Unmanned Aerial System (UAS)</a:t>
            </a:r>
          </a:p>
          <a:p>
            <a:r>
              <a:rPr lang="en-US" dirty="0"/>
              <a:t>Aircraft</a:t>
            </a:r>
          </a:p>
          <a:p>
            <a:pPr lvl="1"/>
            <a:r>
              <a:rPr lang="en-US" dirty="0"/>
              <a:t>Fixed wing</a:t>
            </a:r>
          </a:p>
          <a:p>
            <a:pPr lvl="1"/>
            <a:r>
              <a:rPr lang="en-US" dirty="0"/>
              <a:t>Rotorcraft</a:t>
            </a:r>
          </a:p>
          <a:p>
            <a:r>
              <a:rPr lang="en-US" dirty="0"/>
              <a:t>Radio /Transmitter</a:t>
            </a:r>
          </a:p>
          <a:p>
            <a:r>
              <a:rPr lang="en-US" dirty="0"/>
              <a:t>Ground Station</a:t>
            </a:r>
          </a:p>
          <a:p>
            <a:r>
              <a:rPr lang="en-US" dirty="0"/>
              <a:t>Autopilot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Guidance</a:t>
            </a:r>
          </a:p>
          <a:p>
            <a:pPr lvl="1"/>
            <a:r>
              <a:rPr lang="en-US" dirty="0"/>
              <a:t>Control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797" y="241300"/>
            <a:ext cx="3967843" cy="417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84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9" y="667526"/>
            <a:ext cx="2879217" cy="22705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043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Guidance Methods</a:t>
            </a:r>
          </a:p>
          <a:p>
            <a:r>
              <a:rPr lang="en-US" dirty="0"/>
              <a:t>[</a:t>
            </a:r>
            <a:r>
              <a:rPr lang="en-US" dirty="0" err="1"/>
              <a:t>Sujit</a:t>
            </a:r>
            <a:r>
              <a:rPr lang="en-US" dirty="0"/>
              <a:t> et al., 2014]</a:t>
            </a:r>
          </a:p>
          <a:p>
            <a:pPr lvl="1"/>
            <a:r>
              <a:rPr lang="en-US" dirty="0"/>
              <a:t>Guidance provides heading reference commands</a:t>
            </a:r>
          </a:p>
          <a:p>
            <a:pPr lvl="1"/>
            <a:r>
              <a:rPr lang="en-US" dirty="0"/>
              <a:t>Waypoints, path following</a:t>
            </a:r>
          </a:p>
          <a:p>
            <a:pPr lvl="1"/>
            <a:r>
              <a:rPr lang="en-US" dirty="0"/>
              <a:t>Accurate and robust to disturbances</a:t>
            </a:r>
          </a:p>
          <a:p>
            <a:pPr lvl="1"/>
            <a:r>
              <a:rPr lang="en-US" dirty="0"/>
              <a:t>Vector field provided best performance</a:t>
            </a:r>
          </a:p>
          <a:p>
            <a:r>
              <a:rPr lang="en-US" dirty="0"/>
              <a:t>[Nelson et al., 2005]</a:t>
            </a:r>
          </a:p>
          <a:p>
            <a:pPr lvl="1"/>
            <a:r>
              <a:rPr lang="en-US" dirty="0"/>
              <a:t>Lyapunov vector field primitives</a:t>
            </a:r>
          </a:p>
          <a:p>
            <a:pPr lvl="1"/>
            <a:r>
              <a:rPr lang="en-US" dirty="0"/>
              <a:t>Asymptotically approach curve</a:t>
            </a:r>
          </a:p>
          <a:p>
            <a:pPr lvl="1"/>
            <a:r>
              <a:rPr lang="en-US" dirty="0"/>
              <a:t>Stitch paths together for complex behavior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B7C825-4687-42EC-8736-C59D8B1D54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95" y="3921582"/>
            <a:ext cx="5321379" cy="24125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501F52-80F4-4B77-AE78-2948814E3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89" y="611593"/>
            <a:ext cx="2567835" cy="2382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8004" y="3026828"/>
            <a:ext cx="308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UAV guidance along path via vector field [</a:t>
            </a:r>
            <a:r>
              <a:rPr lang="en-US" i="1" dirty="0" err="1"/>
              <a:t>Sujit</a:t>
            </a:r>
            <a:r>
              <a:rPr lang="en-US" i="1" dirty="0"/>
              <a:t>, 2014]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60545" y="6185040"/>
            <a:ext cx="464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err="1"/>
              <a:t>Lyapunov</a:t>
            </a:r>
            <a:r>
              <a:rPr lang="en-US" i="1" dirty="0"/>
              <a:t> vector field path primitives [Nelson et al, 2005]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45206" y="3026827"/>
            <a:ext cx="2546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Switching primitives guidance for UAV [Nelson et al, 2005]</a:t>
            </a:r>
          </a:p>
        </p:txBody>
      </p:sp>
    </p:spTree>
    <p:extLst>
      <p:ext uri="{BB962C8B-B14F-4D97-AF65-F5344CB8AC3E}">
        <p14:creationId xmlns:p14="http://schemas.microsoft.com/office/powerpoint/2010/main" val="1938094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49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[Griffiths, 2006]</a:t>
            </a:r>
          </a:p>
          <a:p>
            <a:pPr lvl="1"/>
            <a:r>
              <a:rPr lang="en-US" dirty="0"/>
              <a:t>Expanded Nelson ‘s method for arbitrary paths</a:t>
            </a:r>
          </a:p>
          <a:p>
            <a:pPr lvl="1"/>
            <a:endParaRPr lang="en-US" dirty="0"/>
          </a:p>
          <a:p>
            <a:r>
              <a:rPr lang="en-US" dirty="0"/>
              <a:t>[Frew, 2007a]</a:t>
            </a:r>
          </a:p>
          <a:p>
            <a:pPr lvl="1"/>
            <a:r>
              <a:rPr lang="en-US" dirty="0"/>
              <a:t>Modify existing field </a:t>
            </a:r>
          </a:p>
          <a:p>
            <a:pPr lvl="1"/>
            <a:r>
              <a:rPr lang="en-US" dirty="0"/>
              <a:t>Non-linear coordinate transformation</a:t>
            </a:r>
          </a:p>
          <a:p>
            <a:endParaRPr lang="en-US" dirty="0"/>
          </a:p>
          <a:p>
            <a:r>
              <a:rPr lang="en-US" dirty="0"/>
              <a:t>[Frew, 2007b]</a:t>
            </a:r>
          </a:p>
          <a:p>
            <a:pPr lvl="1"/>
            <a:r>
              <a:rPr lang="en-US" dirty="0"/>
              <a:t>Modify field shape via position estimate covariance matrix</a:t>
            </a:r>
          </a:p>
          <a:p>
            <a:pPr lvl="1"/>
            <a:r>
              <a:rPr lang="en-US" dirty="0"/>
              <a:t>Standoff tracking uncertain targets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94CA5-FE7A-42D9-B81A-E3336125A9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0"/>
            <a:ext cx="2940670" cy="2766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BCE8D-DDAA-44F5-AD88-A66925948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92" y="3585191"/>
            <a:ext cx="2579936" cy="2540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87166B-27D4-4CA9-A0F5-5E3CE71A1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628" y="3601219"/>
            <a:ext cx="3315235" cy="2540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8932" y="2702468"/>
            <a:ext cx="38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Lyapunov</a:t>
            </a:r>
            <a:r>
              <a:rPr lang="en-US" i="1" dirty="0"/>
              <a:t> vector field guidance along curved path [Griffiths, 2006]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76320" y="6039065"/>
            <a:ext cx="5840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Non-linear coordinate transformation of stable circular </a:t>
            </a:r>
            <a:r>
              <a:rPr lang="en-US" i="1" dirty="0" err="1"/>
              <a:t>Lyapunov</a:t>
            </a:r>
            <a:r>
              <a:rPr lang="en-US" i="1" dirty="0"/>
              <a:t> vector field [</a:t>
            </a:r>
            <a:r>
              <a:rPr lang="en-US" i="1" dirty="0" err="1"/>
              <a:t>Frew</a:t>
            </a:r>
            <a:r>
              <a:rPr lang="en-US" i="1" dirty="0"/>
              <a:t> 2007]</a:t>
            </a:r>
          </a:p>
        </p:txBody>
      </p:sp>
    </p:spTree>
    <p:extLst>
      <p:ext uri="{BB962C8B-B14F-4D97-AF65-F5344CB8AC3E}">
        <p14:creationId xmlns:p14="http://schemas.microsoft.com/office/powerpoint/2010/main" val="2467429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776669"/>
              </p:ext>
            </p:extLst>
          </p:nvPr>
        </p:nvGraphicFramePr>
        <p:xfrm>
          <a:off x="9643882" y="4155994"/>
          <a:ext cx="2548118" cy="2548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2" name="Acrobat Document" r:id="rId4" imgW="3428913" imgH="3428768" progId="AcroExch.Document.DC">
                  <p:embed/>
                </p:oleObj>
              </mc:Choice>
              <mc:Fallback>
                <p:oleObj name="Acrobat Document" r:id="rId4" imgW="3428913" imgH="3428768" progId="AcroExch.Document.DC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43882" y="4155994"/>
                        <a:ext cx="2548118" cy="2548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04" y="537259"/>
            <a:ext cx="2925736" cy="2925736"/>
          </a:xfr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09" y="3664040"/>
            <a:ext cx="2994041" cy="2994041"/>
          </a:xfrm>
          <a:prstGeom prst="rect">
            <a:avLst/>
          </a:prstGeom>
          <a:ln>
            <a:noFill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13764"/>
              </p:ext>
            </p:extLst>
          </p:nvPr>
        </p:nvGraphicFramePr>
        <p:xfrm>
          <a:off x="9495747" y="925841"/>
          <a:ext cx="2696253" cy="2696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3" name="Acrobat Document" r:id="rId8" imgW="3428913" imgH="3428768" progId="AcroExch.Document.DC">
                  <p:embed/>
                </p:oleObj>
              </mc:Choice>
              <mc:Fallback>
                <p:oleObj name="Acrobat Document" r:id="rId8" imgW="3428913" imgH="3428768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95747" y="925841"/>
                        <a:ext cx="2696253" cy="2696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DA53DD-B7E3-4080-82A5-95767B3F4966}"/>
              </a:ext>
            </a:extLst>
          </p:cNvPr>
          <p:cNvSpPr txBox="1">
            <a:spLocks/>
          </p:cNvSpPr>
          <p:nvPr/>
        </p:nvSpPr>
        <p:spPr>
          <a:xfrm>
            <a:off x="189276" y="1842142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2009]</a:t>
            </a:r>
          </a:p>
          <a:p>
            <a:pPr lvl="1"/>
            <a:r>
              <a:rPr lang="en-US" dirty="0"/>
              <a:t>N-dimensional vector field</a:t>
            </a:r>
          </a:p>
          <a:p>
            <a:pPr lvl="1"/>
            <a:r>
              <a:rPr lang="en-US" dirty="0"/>
              <a:t>Converge and follows a path</a:t>
            </a:r>
          </a:p>
          <a:p>
            <a:pPr lvl="2"/>
            <a:r>
              <a:rPr lang="en-US" dirty="0"/>
              <a:t>Static</a:t>
            </a:r>
          </a:p>
          <a:p>
            <a:pPr lvl="2"/>
            <a:r>
              <a:rPr lang="en-US" dirty="0"/>
              <a:t>Time varying</a:t>
            </a:r>
          </a:p>
          <a:p>
            <a:pPr lvl="1"/>
            <a:r>
              <a:rPr lang="en-US" dirty="0"/>
              <a:t>Intersection of (n-1) surfaces</a:t>
            </a:r>
          </a:p>
          <a:p>
            <a:pPr lvl="1"/>
            <a:r>
              <a:rPr lang="en-US" dirty="0"/>
              <a:t>Surfaces defined by implicit functions</a:t>
            </a:r>
          </a:p>
          <a:p>
            <a:pPr lvl="2"/>
            <a:r>
              <a:rPr lang="en-US" dirty="0"/>
              <a:t>First order partials differentiable </a:t>
            </a:r>
          </a:p>
          <a:p>
            <a:pPr lvl="2"/>
            <a:r>
              <a:rPr lang="en-US" dirty="0"/>
              <a:t>Bounded second order partials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2010a]</a:t>
            </a:r>
          </a:p>
          <a:p>
            <a:pPr lvl="1"/>
            <a:r>
              <a:rPr lang="en-US" dirty="0"/>
              <a:t>Experimental validation (2d,3d robotic systems)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2010b]</a:t>
            </a:r>
          </a:p>
          <a:p>
            <a:pPr lvl="1"/>
            <a:r>
              <a:rPr lang="en-US" dirty="0"/>
              <a:t>Stability proofs of vector field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84" y="174679"/>
            <a:ext cx="5347670" cy="71630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8408550" y="2269362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24101" y="5186520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8297" y="1661703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8298991" y="4724538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151662" y="6470690"/>
            <a:ext cx="58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Circular vector field converging at intersection of surfaces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966918" y="3360613"/>
            <a:ext cx="605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converging at intersection of surfaces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8123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13" y="5480030"/>
            <a:ext cx="2099569" cy="45661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65" y="6071963"/>
            <a:ext cx="2505264" cy="4240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12" y="2096605"/>
            <a:ext cx="3471091" cy="34078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082" y="2096605"/>
            <a:ext cx="3460360" cy="345581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4260" y="2096606"/>
            <a:ext cx="3493095" cy="340789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389" y="5523623"/>
            <a:ext cx="2789053" cy="4959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0008" y="6087741"/>
            <a:ext cx="708290" cy="389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26607" y="6118685"/>
            <a:ext cx="727193" cy="35861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53979" y="1549662"/>
            <a:ext cx="105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Normalized Convergence	                   Normalized Circulation		  Total Field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6187" y="5804104"/>
            <a:ext cx="1781710" cy="53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74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03" y="167222"/>
            <a:ext cx="10515600" cy="1325563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3299" y="1707462"/>
            <a:ext cx="474961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[Wilhelm et al. 2017]</a:t>
            </a:r>
          </a:p>
          <a:p>
            <a:pPr lvl="1"/>
            <a:r>
              <a:rPr lang="en-US" dirty="0"/>
              <a:t>Loiter moving target</a:t>
            </a:r>
          </a:p>
          <a:p>
            <a:pPr lvl="1"/>
            <a:r>
              <a:rPr lang="en-US" dirty="0"/>
              <a:t>Reduced steady-state error in comparison to </a:t>
            </a:r>
            <a:r>
              <a:rPr lang="en-US" dirty="0" err="1"/>
              <a:t>Lyapunov</a:t>
            </a:r>
            <a:endParaRPr lang="en-US" dirty="0"/>
          </a:p>
          <a:p>
            <a:pPr lvl="1"/>
            <a:r>
              <a:rPr lang="en-US" dirty="0"/>
              <a:t>Obstacle Avoidance</a:t>
            </a:r>
          </a:p>
          <a:p>
            <a:pPr lvl="2"/>
            <a:r>
              <a:rPr lang="en-US" dirty="0"/>
              <a:t>Goal field tracked target ground vehicle </a:t>
            </a:r>
          </a:p>
          <a:p>
            <a:pPr lvl="2"/>
            <a:r>
              <a:rPr lang="en-US" dirty="0"/>
              <a:t>Repulsive fields representing obstacles</a:t>
            </a:r>
          </a:p>
          <a:p>
            <a:pPr lvl="2"/>
            <a:r>
              <a:rPr lang="en-US" dirty="0"/>
              <a:t>Fields summed resulting in guidance</a:t>
            </a:r>
          </a:p>
          <a:p>
            <a:pPr lvl="2"/>
            <a:r>
              <a:rPr lang="en-CA" dirty="0"/>
              <a:t>Did not consider circulation to improve obstacle avoidance</a:t>
            </a:r>
          </a:p>
          <a:p>
            <a:pPr lvl="2"/>
            <a:r>
              <a:rPr lang="en-CA" dirty="0"/>
              <a:t>Did not address singularities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941" y="3443794"/>
            <a:ext cx="3991735" cy="2835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52" y="210396"/>
            <a:ext cx="3842648" cy="3011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316" y="357578"/>
            <a:ext cx="3744582" cy="27170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36316" y="3091397"/>
            <a:ext cx="61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GVF and </a:t>
            </a:r>
            <a:r>
              <a:rPr lang="en-US" i="1" dirty="0" err="1"/>
              <a:t>Lyapunov</a:t>
            </a:r>
            <a:r>
              <a:rPr lang="en-US" i="1" dirty="0"/>
              <a:t> tracking a ground target [Wilhelm et al.]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17713" y="6211669"/>
            <a:ext cx="470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UAV tracking a ground target and avoiding obstacles [Wilhelm et al.]</a:t>
            </a:r>
          </a:p>
        </p:txBody>
      </p:sp>
    </p:spTree>
    <p:extLst>
      <p:ext uri="{BB962C8B-B14F-4D97-AF65-F5344CB8AC3E}">
        <p14:creationId xmlns:p14="http://schemas.microsoft.com/office/powerpoint/2010/main" val="1345874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22305</TotalTime>
  <Words>2142</Words>
  <Application>Microsoft Office PowerPoint</Application>
  <PresentationFormat>Widescreen</PresentationFormat>
  <Paragraphs>318</Paragraphs>
  <Slides>27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Acrobat Document</vt:lpstr>
      <vt:lpstr>Thesis defense: An optimized circulating vector field obstacle avoidance guidance for unmanned aerial vehicles</vt:lpstr>
      <vt:lpstr>Introduction</vt:lpstr>
      <vt:lpstr>Problem Statement and Objectives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Methodology Overview</vt:lpstr>
      <vt:lpstr>Phase I: GVF singularity detection continued</vt:lpstr>
      <vt:lpstr>Phase I: GVF singularity detection continued</vt:lpstr>
      <vt:lpstr>Phase II: Obstacle field optimization</vt:lpstr>
      <vt:lpstr>Phase II: Obstacle field optimization</vt:lpstr>
      <vt:lpstr>Phase II: Obstacle field optimization</vt:lpstr>
      <vt:lpstr>Phase III: Implement GVF on crazyflie</vt:lpstr>
      <vt:lpstr>Results: Phase I &amp; II</vt:lpstr>
      <vt:lpstr>Results: Phase I &amp; II</vt:lpstr>
      <vt:lpstr>Results: Phase I &amp; II</vt:lpstr>
      <vt:lpstr>Results: Phase III</vt:lpstr>
      <vt:lpstr>Results: Phase III</vt:lpstr>
      <vt:lpstr>Results: Phase III</vt:lpstr>
      <vt:lpstr>Results: Phase III</vt:lpstr>
      <vt:lpstr>Results: Phase III</vt:lpstr>
      <vt:lpstr>Results Summary</vt:lpstr>
      <vt:lpstr>Conclusions</vt:lpstr>
      <vt:lpstr>Thanks</vt:lpstr>
    </vt:vector>
  </TitlesOfParts>
  <Company>Ohio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Clem, Garrett</dc:creator>
  <cp:lastModifiedBy>Clem, Garrett</cp:lastModifiedBy>
  <cp:revision>146</cp:revision>
  <dcterms:created xsi:type="dcterms:W3CDTF">2017-12-15T01:14:08Z</dcterms:created>
  <dcterms:modified xsi:type="dcterms:W3CDTF">2018-06-04T17:41:57Z</dcterms:modified>
</cp:coreProperties>
</file>

<file path=docProps/thumbnail.jpeg>
</file>